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71" r:id="rId3"/>
    <p:sldId id="364" r:id="rId4"/>
    <p:sldId id="365" r:id="rId5"/>
    <p:sldId id="366" r:id="rId6"/>
    <p:sldId id="334" r:id="rId7"/>
    <p:sldId id="326" r:id="rId8"/>
    <p:sldId id="352" r:id="rId9"/>
    <p:sldId id="344" r:id="rId10"/>
    <p:sldId id="353" r:id="rId11"/>
    <p:sldId id="351" r:id="rId12"/>
    <p:sldId id="354" r:id="rId13"/>
    <p:sldId id="348" r:id="rId14"/>
    <p:sldId id="358" r:id="rId15"/>
    <p:sldId id="349" r:id="rId16"/>
    <p:sldId id="360" r:id="rId17"/>
    <p:sldId id="355" r:id="rId18"/>
    <p:sldId id="359" r:id="rId19"/>
    <p:sldId id="356" r:id="rId20"/>
    <p:sldId id="367" r:id="rId21"/>
    <p:sldId id="357" r:id="rId22"/>
    <p:sldId id="327" r:id="rId23"/>
  </p:sldIdLst>
  <p:sldSz cx="9144000" cy="6858000" type="screen4x3"/>
  <p:notesSz cx="6735763" cy="9866313"/>
  <p:custDataLst>
    <p:tags r:id="rId26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žica Horva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 autoAdjust="0"/>
  </p:normalViewPr>
  <p:slideViewPr>
    <p:cSldViewPr snapToObjects="1">
      <p:cViewPr varScale="1">
        <p:scale>
          <a:sx n="92" d="100"/>
          <a:sy n="92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2" d="100"/>
          <a:sy n="72" d="100"/>
        </p:scale>
        <p:origin x="-2952" y="-91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9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>
              <a:defRPr sz="1200"/>
            </a:lvl1pPr>
          </a:lstStyle>
          <a:p>
            <a:r>
              <a:rPr lang="hr-HR" smtClean="0"/>
              <a:t>Program pomoći Europske unije u RH – Pregled stanja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9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>
              <a:defRPr sz="1200"/>
            </a:lvl1pPr>
          </a:lstStyle>
          <a:p>
            <a:fld id="{EFF6CAA2-D5AC-4DFF-87A5-C7133CEF0DD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9"/>
            <a:ext cx="2919565" cy="493867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9"/>
            <a:ext cx="2919565" cy="493867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>
              <a:defRPr sz="1200"/>
            </a:lvl1pPr>
          </a:lstStyle>
          <a:p>
            <a:fld id="{D0931A12-1731-4DC8-A46C-78C999A4ACE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571781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9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>
              <a:defRPr sz="1200"/>
            </a:lvl1pPr>
          </a:lstStyle>
          <a:p>
            <a:r>
              <a:rPr lang="hr-HR" smtClean="0"/>
              <a:t>Program pomoći Europske unije u RH – Pregled stanja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9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>
              <a:defRPr sz="1200"/>
            </a:lvl1pPr>
          </a:lstStyle>
          <a:p>
            <a:fld id="{0370F09D-82EE-4CC1-AD16-085CD20E5C66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8" tIns="45384" rIns="90768" bIns="4538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6222"/>
            <a:ext cx="5389240" cy="4440078"/>
          </a:xfrm>
          <a:prstGeom prst="rect">
            <a:avLst/>
          </a:prstGeom>
        </p:spPr>
        <p:txBody>
          <a:bodyPr vert="horz" lIns="90768" tIns="45384" rIns="90768" bIns="453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869"/>
            <a:ext cx="2919565" cy="493867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0869"/>
            <a:ext cx="2919565" cy="493867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>
              <a:defRPr sz="1200"/>
            </a:lvl1pPr>
          </a:lstStyle>
          <a:p>
            <a:fld id="{02D5C2A1-5104-4576-9717-2780F1B0840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2974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5C2A1-5104-4576-9717-2780F1B08409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r-HR" smtClean="0"/>
              <a:t>Program pomoći Europske unije u RH – Pregled stanja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2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5C2A1-5104-4576-9717-2780F1B08409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r-HR" smtClean="0"/>
              <a:t>Program pomoći Europske unije u RH – Pregled stanja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2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7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7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57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3"/>
            <a:ext cx="7773293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3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97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47"/>
            <a:ext cx="8228707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46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8" y="4406806"/>
            <a:ext cx="7772177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8" y="2906613"/>
            <a:ext cx="7772177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889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600647"/>
            <a:ext cx="4060775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2" y="1600647"/>
            <a:ext cx="4060775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58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9" y="1534791"/>
            <a:ext cx="4039567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9" y="2174382"/>
            <a:ext cx="4039567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534791"/>
            <a:ext cx="4041799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2174382"/>
            <a:ext cx="4041799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23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791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422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8"/>
            <a:ext cx="3008189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0453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7060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536250" y="6095994"/>
            <a:ext cx="129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2"/>
                </a:solidFill>
              </a:rPr>
              <a:t>www.mrrfeu.hr</a:t>
            </a:r>
            <a:endParaRPr lang="hr-HR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9" y="1844824"/>
            <a:ext cx="8924921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907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9"/>
            <a:ext cx="5486178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8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8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3171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47"/>
            <a:ext cx="8228707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06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6" y="274588"/>
            <a:ext cx="2057177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151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0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8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78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96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98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24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56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4E2D5A7-F267-43AA-8943-1D1CF495A6A4}" type="datetimeFigureOut">
              <a:rPr lang="hr-HR" smtClean="0"/>
              <a:pPr/>
              <a:t>4.4.2013.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347D33E-F7E9-4A1C-8A75-72AD715BF89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4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405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81075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0810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367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637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rela.strabic@orahovica.h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obajdin@ra-kazup.h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vrcek@regea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ako.horvat@redea.h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ije@krizevci.h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tr@ctr.h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rago.matic@rra-sibenik.h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5085184"/>
            <a:ext cx="88924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hr-HR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Javno potpisivanje ugovora o su-financiranju projektne dokumentacije za 7 projekata javne poslovne i turističke infrastrukture</a:t>
            </a:r>
            <a:endParaRPr lang="hr-HR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r" eaLnBrk="0" hangingPunct="0">
              <a:defRPr/>
            </a:pPr>
            <a:r>
              <a:rPr lang="hr-HR" sz="1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04. travnja 2013.</a:t>
            </a:r>
          </a:p>
          <a:p>
            <a:pPr algn="ctr" eaLnBrk="0" hangingPunct="0">
              <a:defRPr/>
            </a:pPr>
            <a:endParaRPr lang="hr-HR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 eaLnBrk="0" hangingPunct="0">
              <a:defRPr/>
            </a:pPr>
            <a:endParaRPr lang="hr-HR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9" y="71438"/>
            <a:ext cx="9007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Ministarstvo regionalnoga razvoja i fondova Europske unije</a:t>
            </a:r>
          </a:p>
        </p:txBody>
      </p:sp>
    </p:spTree>
    <p:extLst>
      <p:ext uri="{BB962C8B-B14F-4D97-AF65-F5344CB8AC3E}">
        <p14:creationId xmlns:p14="http://schemas.microsoft.com/office/powerpoint/2010/main" val="32122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84168"/>
            <a:ext cx="8301088" cy="928670"/>
          </a:xfrm>
        </p:spPr>
        <p:txBody>
          <a:bodyPr/>
          <a:lstStyle/>
          <a:p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Uređenje turističko-rekreacijskog centra Jezero-Ružica Grad – Hercegovac (I. faza)</a:t>
            </a:r>
            <a:r>
              <a:rPr lang="hr-HR" sz="2400" b="1" i="1" kern="0" dirty="0" smtClean="0">
                <a:solidFill>
                  <a:srgbClr val="0D3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hr-HR" sz="2400" b="1" i="1" kern="0" dirty="0" smtClean="0">
                <a:solidFill>
                  <a:srgbClr val="0D3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endParaRPr lang="hr-HR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112838"/>
            <a:ext cx="8524875" cy="5530872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>
              <a:spcBef>
                <a:spcPct val="40000"/>
              </a:spcBef>
              <a:buClr>
                <a:srgbClr val="1C4C74"/>
              </a:buClr>
            </a:pPr>
            <a:endParaRPr lang="hr-HR" sz="1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Clr>
                <a:srgbClr val="1C4C74"/>
              </a:buClr>
              <a:buFont typeface="Wingdings" pitchFamily="2" charset="2"/>
              <a:buChar char="§"/>
            </a:pPr>
            <a:endParaRPr lang="hr-HR" sz="1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Cilj projekta: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stvoriti novu turističku destinaciju uređenjem Edukacijskog centra i 30 bungalova uz jezero te popratnom infrastrukturom kupališta i sportskih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terena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Procijenjena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vrijednost infrastrukturne investicije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oko 4 mil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EUR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Ministarstvo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regionalnoga razvoja i fondova Europske unije će izradu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preostale projektne dokumentacije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procijenjene 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762.954,00 kn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su-financirati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85%. 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Kontakt osoba: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gđa. Irela Strabić; Grad Orahovica, 033/673-898,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  <a:hlinkClick r:id="rId2"/>
              </a:rPr>
              <a:t>irela.strabic@orahovica.hr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smtClean="0">
              <a:latin typeface="+mn-lt"/>
            </a:endParaRPr>
          </a:p>
        </p:txBody>
      </p:sp>
      <p:pic>
        <p:nvPicPr>
          <p:cNvPr id="1126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428604"/>
            <a:ext cx="8572560" cy="51435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475" y="5769769"/>
            <a:ext cx="8005763" cy="804862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defRPr/>
            </a:pP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Slatkovodni akvarij i Muzej o rijekama, Karlovac</a:t>
            </a:r>
            <a:endParaRPr lang="hr-HR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>
              <a:defRPr/>
            </a:pPr>
            <a:endParaRPr lang="hr-HR" sz="24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6717432" cy="70609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Slatkovodni akvarij i Muzej o rijekama, Karlovac</a:t>
            </a:r>
            <a:endParaRPr lang="hr-HR" sz="24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12838"/>
            <a:ext cx="8524875" cy="531655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>
              <a:spcBef>
                <a:spcPct val="40000"/>
              </a:spcBef>
              <a:buClr>
                <a:srgbClr val="1C4C74"/>
              </a:buClr>
            </a:pPr>
            <a:endParaRPr lang="hr-HR" sz="1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1C4C74"/>
              </a:buClr>
              <a:buFont typeface="Wingdings" pitchFamily="2" charset="2"/>
              <a:buChar char="§"/>
            </a:pPr>
            <a:endParaRPr lang="hr-HR" sz="1000" dirty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Cilj projekta: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stvoriti novu turističku ponudu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uređenje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slatkovodnog akvarija koji će prikazivati floru i faunu karlovačkih rijeka (Korana, Kupa, Mrežnica, Dobra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)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te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prezentirati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geološku prošlost, tradicijsku kulturu i povijest porječja ovih </a:t>
            </a:r>
            <a:r>
              <a:rPr lang="vi-VN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rijeka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Procijenjena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vrijednost infrastrukturne investicije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: oko 4 mil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EUR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Ministarstvo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regionalnoga razvoja i fondova Europske unije će izradu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preostale projektne dokumentacije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, procijenjene 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924.470,00 kn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, su-financirati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s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85%. 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</a:rPr>
              <a:t>Kontakt osoba: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gđa. Ivančica Obajdin, Razvojna agencija Karlovačke županije – KARLA, 047 609 494; </a:t>
            </a:r>
            <a:r>
              <a:rPr lang="hr-HR" sz="24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iobajdin@ra-kazup.hr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  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smtClean="0">
              <a:latin typeface="+mn-lt"/>
            </a:endParaRPr>
          </a:p>
        </p:txBody>
      </p:sp>
      <p:pic>
        <p:nvPicPr>
          <p:cNvPr id="1331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4" r="5634"/>
          <a:stretch>
            <a:fillRect/>
          </a:stretch>
        </p:blipFill>
        <p:spPr>
          <a:xfrm>
            <a:off x="561975" y="612775"/>
            <a:ext cx="8358188" cy="46974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763" y="5367338"/>
            <a:ext cx="8374062" cy="804862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defRPr/>
            </a:pP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Stvaranje preduvjeta za održivu podršku razvoju konkurentnosti gospodarstva i za daljnji razvoj tehnološke infrastrukture u Sjeverozapadnoj Hrvatskoj – Rekonstrukcija dvorca </a:t>
            </a:r>
            <a:r>
              <a:rPr lang="hr-HR" sz="2400" b="1" kern="1200" dirty="0" err="1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Bračak</a:t>
            </a:r>
            <a:endParaRPr lang="hr-HR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>
              <a:defRPr/>
            </a:pPr>
            <a:endParaRPr lang="hr-HR" sz="24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8913168" cy="70609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Stvaranje preduvjeta za održivu podršku razvoju konkurentnosti gospodarstva i za daljnji razvoj tehnološke infrastrukture u Sjeverozapadnoj Hrvatskoj – Rekonstrukcija dvorca Bračak</a:t>
            </a:r>
            <a:endParaRPr lang="hr-HR" sz="20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0832" y="1285860"/>
            <a:ext cx="8524875" cy="5173682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>
              <a:spcBef>
                <a:spcPct val="40000"/>
              </a:spcBef>
              <a:buClr>
                <a:srgbClr val="1C4C74"/>
              </a:buClr>
            </a:pPr>
            <a:endParaRPr lang="hr-HR" sz="1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1C4C74"/>
              </a:buClr>
              <a:buFont typeface="Wingdings" pitchFamily="2" charset="2"/>
              <a:buChar char="§"/>
            </a:pPr>
            <a:endParaRPr lang="hr-HR" sz="1000" dirty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Cilj projekta: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uređenje i stavljanje u funkciju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regionalnoga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centra izvrsnosti u energetici i obnovljivim izvorima energije namijenjenog poduzetnicima iz šire regije koji se bave obnovljivim izvorima energije s fokusom na biomasu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Procijenjena vrijednost infrastrukturne investicije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oko 2,3 mil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EUR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Ministarstvo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regionalnoga razvoja i fondova Europske unije će izradu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preostale projektne dokumentacije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procijenjene 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264.121,00 kn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su-financirati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85%. 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Kontakt osoba: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g. Srećko Vrček, Regionalna energetska agencija sjeverozapadne Hrvatske, 01/7775-493, </a:t>
            </a:r>
            <a:r>
              <a:rPr lang="hr-HR" sz="2400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  <a:hlinkClick r:id="rId2"/>
              </a:rPr>
              <a:t>svrcek@regea.org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dirty="0" smtClean="0">
              <a:latin typeface="+mn-lt"/>
            </a:endParaRPr>
          </a:p>
        </p:txBody>
      </p:sp>
      <p:pic>
        <p:nvPicPr>
          <p:cNvPr id="15363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284" r="5284"/>
          <a:stretch>
            <a:fillRect/>
          </a:stretch>
        </p:blipFill>
        <p:spPr>
          <a:xfrm>
            <a:off x="561975" y="276225"/>
            <a:ext cx="8148638" cy="4953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88" y="5367338"/>
            <a:ext cx="8197850" cy="804862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defRPr/>
            </a:pP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Stvaranje preduvjeta za održivu podršku razvoju konkurentnosti gospodarstva i za daljnji razvoj tehnološke infrastrukture u Sjeverozapadnoj Hrvatskoj – Centar znanja Čakovec</a:t>
            </a:r>
            <a:endParaRPr lang="hr-HR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>
              <a:defRPr/>
            </a:pPr>
            <a:endParaRPr lang="hr-HR" sz="24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0"/>
            <a:ext cx="8913168" cy="969986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Stvaranje preduvjeta za održivu podršku razvoju konkurentnosti gospodarstva</a:t>
            </a:r>
            <a:b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</a:br>
            <a: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 i za daljnji razvoj tehnološke infrastrukture u Sjeverozapadnoj Hrvatskoj – </a:t>
            </a:r>
            <a:b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</a:br>
            <a: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Centar znanja Čakovec</a:t>
            </a:r>
            <a:endParaRPr lang="hr-HR" sz="20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142984"/>
            <a:ext cx="8524875" cy="542928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40000"/>
              </a:spcBef>
              <a:buClr>
                <a:srgbClr val="1C4C74"/>
              </a:buClr>
              <a:defRPr/>
            </a:pPr>
            <a:endParaRPr lang="hr-HR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algn="just" eaLnBrk="1" hangingPunct="1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Cilj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projekta: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uspostava nove poslovne infrastrukture na prostoru bivše vojarne, i to: razvojnog i edukacijskog centra u metalskoj industriji (metalska jezgra), tehnološko inovacijskog centra Međimurje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III s uredskim prostorima za inkubaciju ICT tvrtki i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laboratorijima te info točke za posjetitelje</a:t>
            </a:r>
          </a:p>
          <a:p>
            <a:pPr marL="285750" indent="-285750" algn="just" eaLnBrk="1" hangingPunct="1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Procijenjena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vrijednost infrastrukturne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investicije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oko 3,5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mil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EUR</a:t>
            </a:r>
          </a:p>
          <a:p>
            <a:pPr marL="285750" indent="-285750" algn="just" eaLnBrk="1" hangingPunct="1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Ministarstvo regionalnoga razvoja i fondova Europske unije će izradu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preostale projektne dokumentacije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procijenjene 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1.122.642,90 kn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su-financirati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85%. 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 algn="just" eaLnBrk="1" hangingPunct="1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  <a:defRPr/>
            </a:pPr>
            <a:endParaRPr lang="hr-H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 algn="just" eaLnBrk="1" hangingPunct="1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Kontakt osoba: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g. Jako Horvat, Razvojna agencija REDEA, 040/395-560, </a:t>
            </a:r>
            <a:r>
              <a:rPr lang="hr-HR" sz="2400" u="sng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Calibri"/>
                <a:hlinkClick r:id="rId2"/>
              </a:rPr>
              <a:t>jako.horvat@redea.hr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66"/>
            <a:ext cx="9144000" cy="47863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3" y="5143512"/>
            <a:ext cx="8785256" cy="1343025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defRPr/>
            </a:pP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Stvaranje preduvjeta za održivu podršku razvoju konkurentnosti gospodarstva i za daljnji razvoj tehnološke infrastrukture u Sjeverozapadnoj Hrvatskoj – Razvojni centar i tehnološki park Križevci</a:t>
            </a:r>
            <a:endParaRPr lang="hr-HR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>
              <a:defRPr/>
            </a:pPr>
            <a:endParaRPr lang="hr-HR" sz="24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9270390" cy="1026352"/>
          </a:xfrm>
        </p:spPr>
        <p:txBody>
          <a:bodyPr/>
          <a:lstStyle/>
          <a:p>
            <a: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Stvaranje preduvjeta za održivu podršku razvoju konkurentnosti gospodarstva </a:t>
            </a:r>
            <a:b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</a:br>
            <a: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i za daljnji razvoj tehnološke infrastrukture u Sjeverozapadnoj </a:t>
            </a:r>
            <a:b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</a:br>
            <a:r>
              <a:rPr lang="hr-HR" sz="20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Hrvatskoj – Razvojni centar i tehnološki park Križevci</a:t>
            </a:r>
            <a:r>
              <a:rPr lang="hr-HR" sz="2200" b="1" i="1" kern="0" dirty="0" smtClean="0">
                <a:solidFill>
                  <a:srgbClr val="0D3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hr-HR" sz="2200" b="1" i="1" kern="0" dirty="0" smtClean="0">
                <a:solidFill>
                  <a:srgbClr val="0D3D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endParaRPr lang="hr-HR" sz="22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142984"/>
            <a:ext cx="8524875" cy="507209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/>
          <a:p>
            <a:pPr>
              <a:spcBef>
                <a:spcPct val="40000"/>
              </a:spcBef>
              <a:buClr>
                <a:srgbClr val="1C4C74"/>
              </a:buClr>
            </a:pPr>
            <a:endParaRPr lang="hr-HR" sz="1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Cilj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projekta: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uspostava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razvojnog centra i tehnološkog parka za poticanje malog i srednjeg poduzetništva iz sektora prehrambene industrije s naglaskom na tehnologijama za obradu i doradu proizvoda te laboratorijska ispitivanja i istraživanja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Procijenjena vrijednost infrastrukturne investicije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oko 3,5 mil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EUR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Ministarstvo regionalnoga razvoja i fondova Europske unije će izradu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preostale projektne dokumentacije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procijenjene na 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789.396,00 kn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su-financirati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85%. </a:t>
            </a:r>
          </a:p>
          <a:p>
            <a:pPr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Kontakt osoba: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g. Darko Masnec, grad Križevci, 048/628-943,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  <a:hlinkClick r:id="rId2"/>
              </a:rPr>
              <a:t>financije@krizevci.hr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Procijenjena ukupna vrijednost 7 projekata iznosi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17,3 MEUR</a:t>
            </a:r>
          </a:p>
          <a:p>
            <a:endParaRPr lang="hr-H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Ukupna procijenjena vrijednost njihove projektne dokumentacije iznosi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4.659.840,61 kn</a:t>
            </a:r>
          </a:p>
          <a:p>
            <a:endParaRPr lang="hr-H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Ministarstvo regionalnoga razvoja i fondova Europske unije će su-financirati 85% troška tj.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3.960.864,51 kn</a:t>
            </a:r>
            <a:endParaRPr lang="hr-H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706090"/>
          </a:xfrm>
        </p:spPr>
        <p:txBody>
          <a:bodyPr/>
          <a:lstStyle/>
          <a:p>
            <a:r>
              <a:rPr lang="hr-HR" sz="2400" b="1" dirty="0" smtClean="0">
                <a:solidFill>
                  <a:srgbClr val="FFC000"/>
                </a:solidFill>
                <a:cs typeface="Times New Roman"/>
              </a:rPr>
              <a:t>Financijski okvir projekata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1281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7725544" cy="706090"/>
          </a:xfrm>
        </p:spPr>
        <p:txBody>
          <a:bodyPr/>
          <a:lstStyle/>
          <a:p>
            <a:r>
              <a:rPr lang="hr-HR" sz="2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Program pripreme i provedbe razvojnih projekata prihvatljivih za financiranje iz fondova Europske </a:t>
            </a:r>
            <a:r>
              <a:rPr lang="hr-HR" sz="2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unije</a:t>
            </a:r>
            <a:endParaRPr lang="hr-HR" sz="2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4294967295"/>
          </p:nvPr>
        </p:nvSpPr>
        <p:spPr>
          <a:xfrm>
            <a:off x="251520" y="1124744"/>
            <a:ext cx="8568952" cy="496956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osmišljen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kao potpora razvojnim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projektima, čiji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 nositelji organizacije na lokalnoj i regionalnoj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razini,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koji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prijavljuju u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okviru budućih operativnih programa financiranih iz fondova EU (2014.-2020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Program se sastoji od </a:t>
            </a: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 potprograma</a:t>
            </a:r>
            <a:endParaRPr lang="hr-HR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Ciljevi:</a:t>
            </a:r>
          </a:p>
          <a:p>
            <a:pPr lvl="1">
              <a:buFont typeface="Courier New" pitchFamily="49" charset="0"/>
              <a:buChar char="o"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sustavno podupirati pripremu razvojnih projekata u cilju 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stvaranja adekvatne zalihe kvalitetnih projekata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prihvatljivih za financiranje iz EU fondova; </a:t>
            </a:r>
          </a:p>
          <a:p>
            <a:pPr lvl="1">
              <a:buFont typeface="Courier New" pitchFamily="49" charset="0"/>
              <a:buChar char="o"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usmjeriti nositelje projekata na 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pripremu razvojnih projekata od većeg značaja za regionalni razvoj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(regionalni razvojni projekti);</a:t>
            </a:r>
          </a:p>
          <a:p>
            <a:pPr lvl="1">
              <a:buFont typeface="Courier New" pitchFamily="49" charset="0"/>
              <a:buChar char="o"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istovremeno omogućiti potencijalnim prijaviteljima projekata iz 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slabije razvijenih područja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dodatne mogućnosti za pripremu projekata za EU fondove; </a:t>
            </a:r>
          </a:p>
          <a:p>
            <a:pPr lvl="1">
              <a:buFont typeface="Courier New" pitchFamily="49" charset="0"/>
              <a:buChar char="o"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pospješiti 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uvođenje i punu primjenu EU standarda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postupaka i procedura za pripremu i realizaciju projekata;</a:t>
            </a:r>
          </a:p>
          <a:p>
            <a:pPr lvl="1">
              <a:buFont typeface="Courier New" pitchFamily="49" charset="0"/>
              <a:buChar char="o"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dodatno 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osnažiti stručne (konzultantske) kapacitete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za pripremu i realizaciju projekata namijenjenih financiranju iz EU fondova;</a:t>
            </a:r>
          </a:p>
          <a:p>
            <a:pPr lvl="1">
              <a:buFont typeface="Courier New" pitchFamily="49" charset="0"/>
              <a:buChar char="o"/>
            </a:pP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pridonijeti jačanju konkurentnosti regija i uravnoteženom regionalnom razvoju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hr-HR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vi-VN" dirty="0">
              <a:latin typeface="Calibri" pitchFamily="34" charset="0"/>
              <a:cs typeface="Calibri" pitchFamily="34" charset="0"/>
            </a:endParaRPr>
          </a:p>
          <a:p>
            <a:endParaRPr lang="hr-HR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6717432" cy="70609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Tehnička pomoć za pripremu projekata</a:t>
            </a:r>
            <a:endParaRPr lang="hr-HR" sz="24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000108"/>
            <a:ext cx="8524875" cy="6416699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buClr>
                <a:srgbClr val="1C4C74"/>
              </a:buClr>
              <a:defRPr/>
            </a:pPr>
            <a:endParaRPr lang="hr-HR" sz="1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Svi navedeni projekti primaju tehničku pomoć za pripremu projekta iz Programa pripreme i provedbe razvojnih projekata prihvatljivih za financiranje iz fondova Europske unije financirano od strane Ministarstva regionalnoga razvoja i fondova Europske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unije</a:t>
            </a:r>
          </a:p>
          <a:p>
            <a:pPr marL="285750" indent="-285750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Tehnička pomoć sastoji se od:</a:t>
            </a:r>
          </a:p>
          <a:p>
            <a:pPr marL="971550" lvl="2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Razrade investicijskog ciklusa</a:t>
            </a:r>
          </a:p>
          <a:p>
            <a:pPr marL="971550" lvl="2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Razrade projekta</a:t>
            </a:r>
          </a:p>
          <a:p>
            <a:pPr marL="971550" lvl="2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Analize elemenata državnih potpora </a:t>
            </a:r>
          </a:p>
          <a:p>
            <a:pPr marL="971550" lvl="2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Izrade studije izvedivosti i analize troškova i koristi</a:t>
            </a:r>
          </a:p>
          <a:p>
            <a:pPr marL="285750" indent="-285750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Do sada uloženo: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282.050,00 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kn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 to za razradu investicijskog ciklusa i razradu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projektne ideje</a:t>
            </a:r>
          </a:p>
          <a:p>
            <a:pPr marL="285750" indent="-285750" eaLnBrk="1" hangingPunct="1">
              <a:buClr>
                <a:srgbClr val="1C4C74"/>
              </a:buCl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Daljnja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tehnička pomoć, za izradu studije izvedivosti i analize troškova i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koristi te za analizu državnih potpora,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 za ovih sedam projekata procjenjuje na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550.850,00 </a:t>
            </a:r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kn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 biti će provedena do srpnja 2013. godine</a:t>
            </a:r>
            <a:r>
              <a:rPr lang="hr-HR" sz="2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endParaRPr lang="hr-HR" sz="2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9" y="71438"/>
            <a:ext cx="9007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r-H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Ministarstvo regionalnoga razvoja i fondova Europske unije</a:t>
            </a:r>
          </a:p>
        </p:txBody>
      </p:sp>
    </p:spTree>
    <p:extLst>
      <p:ext uri="{BB962C8B-B14F-4D97-AF65-F5344CB8AC3E}">
        <p14:creationId xmlns:p14="http://schemas.microsoft.com/office/powerpoint/2010/main" val="24594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7221488" cy="706090"/>
          </a:xfrm>
        </p:spPr>
        <p:txBody>
          <a:bodyPr/>
          <a:lstStyle/>
          <a:p>
            <a:r>
              <a:rPr lang="hr-HR" sz="2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1. potprogram </a:t>
            </a:r>
            <a:r>
              <a:rPr lang="hr-HR" sz="2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- Priprema regionalnih razvojnih projekata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4294967295"/>
          </p:nvPr>
        </p:nvSpPr>
        <p:spPr>
          <a:xfrm>
            <a:off x="251520" y="1052736"/>
            <a:ext cx="8784976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hr-HR" sz="2000" b="1" u="sng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Cilj potprograma: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je pridonijeti jačanju sposobnosti jedinica lokalne i područne (regionalne) samouprave i drugih prihvatljivih korisnika za prijavu regionalnih razvojnih projekata na natječaje u okviru operativnih programa koji će se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financirati u okviru strukturnih fondova i Kohezijskog fonda Europske unije po ulasku Republike Hrvatske u Europsku uniju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. </a:t>
            </a:r>
            <a:endParaRPr lang="hr-HR" sz="2000" b="1" u="sng" dirty="0" smtClean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r>
              <a:rPr lang="hr-HR" sz="2000" b="1" u="sng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Prihvatljivi </a:t>
            </a:r>
            <a:r>
              <a:rPr lang="hr-HR" sz="2000" b="1" u="sng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projekti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Prioritetna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područja ulaganja:	</a:t>
            </a:r>
          </a:p>
          <a:p>
            <a:pPr lvl="2">
              <a:buFont typeface="Courier New" pitchFamily="49" charset="0"/>
              <a:buChar char="o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 2012.g: razvoj poslovne i turističke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infrastrukture;</a:t>
            </a:r>
            <a:endParaRPr lang="hr-HR" sz="2000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 sljedećim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godinama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širit će se i na projektne prijedloge iz ostalih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područja.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Minimalna </a:t>
            </a:r>
            <a:r>
              <a:rPr lang="hr-HR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vrijednost projekta:  1.000.000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eura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 2012. godini, obuhvaćeno je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32 projekta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javne poslovne i turističke infrastrukture ukupne vrijednosti oko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700 MEUR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Za odabrana 32 projekta MRRFEU je osiguralo tehničku pomoć u iznosu od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5,2 milijuna kuna</a:t>
            </a:r>
          </a:p>
          <a:p>
            <a:pPr lvl="1">
              <a:buFont typeface="Arial" pitchFamily="34" charset="0"/>
              <a:buChar char="•"/>
            </a:pPr>
            <a:endParaRPr lang="hr-HR" sz="25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>
              <a:latin typeface="Calibri" pitchFamily="34" charset="0"/>
              <a:cs typeface="Calibri" pitchFamily="34" charset="0"/>
            </a:endParaRPr>
          </a:p>
          <a:p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endParaRPr lang="vi-VN" dirty="0">
              <a:latin typeface="Calibri" pitchFamily="34" charset="0"/>
              <a:cs typeface="Calibri" pitchFamily="34" charset="0"/>
            </a:endParaRPr>
          </a:p>
          <a:p>
            <a:endParaRPr lang="vi-VN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832" y="1196752"/>
            <a:ext cx="8455968" cy="4929413"/>
          </a:xfrm>
        </p:spPr>
        <p:txBody>
          <a:bodyPr/>
          <a:lstStyle/>
          <a:p>
            <a:pPr lvl="0"/>
            <a:r>
              <a:rPr lang="hr-HR" sz="2000" u="sng" dirty="0">
                <a:solidFill>
                  <a:schemeClr val="tx2">
                    <a:lumMod val="75000"/>
                  </a:schemeClr>
                </a:solidFill>
              </a:rPr>
              <a:t>Javni poziv za dostavu projektnih ideja regionalnih razvojnih </a:t>
            </a:r>
            <a:r>
              <a:rPr lang="hr-HR" sz="2000" u="sng" dirty="0" smtClean="0">
                <a:solidFill>
                  <a:schemeClr val="tx2">
                    <a:lumMod val="75000"/>
                  </a:schemeClr>
                </a:solidFill>
              </a:rPr>
              <a:t>projekata </a:t>
            </a:r>
            <a:r>
              <a:rPr lang="hr-HR" sz="2000" b="1" u="sng" dirty="0" smtClean="0">
                <a:solidFill>
                  <a:schemeClr val="tx2">
                    <a:lumMod val="75000"/>
                  </a:schemeClr>
                </a:solidFill>
              </a:rPr>
              <a:t>(otvoren do 15. travnja 2013. godine)</a:t>
            </a:r>
            <a:endParaRPr lang="hr-HR" sz="2000" b="1" u="sng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</a:rPr>
              <a:t>U okviru 1. potprograma – Priprema regionalnih razvojnih projekata </a:t>
            </a:r>
          </a:p>
          <a:p>
            <a:pPr lvl="1">
              <a:buFont typeface="Courier New" pitchFamily="49" charset="0"/>
              <a:buChar char="o"/>
            </a:pPr>
            <a:r>
              <a:rPr lang="vi-VN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prikupljanje regionalnih razvojnih projekata  – projektnih ideja utemeljenih na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regionalnim i nacionalnim strateškim dokumentima</a:t>
            </a:r>
            <a:r>
              <a:rPr lang="vi-VN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, koje su prihvatljive za financiranje u okviru budućih strukturnih fondova i Kohezijskog fonda Europske unije, s ciljem poticanja razvoja cjelokupnog teritorija Republike Hrvatske, a osobito slabije razvijenih županija</a:t>
            </a:r>
            <a:endParaRPr lang="hr-HR" sz="2000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 prvoj fazi pripreme projekata pružit će se:</a:t>
            </a:r>
          </a:p>
          <a:p>
            <a:pPr lvl="2"/>
            <a:r>
              <a:rPr lang="vi-VN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tehnička pomoć za </a:t>
            </a:r>
            <a:r>
              <a:rPr lang="vi-VN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razradu cjelokupnog investicijskog ciklusa </a:t>
            </a:r>
            <a:endParaRPr lang="hr-HR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pl-PL" sz="2000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tehnička pomoć u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razradi projektne ideje</a:t>
            </a:r>
            <a:endParaRPr lang="vi-VN" sz="2000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Javni poziv za dostavu projektnih ideja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016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dirty="0" smtClean="0">
              <a:latin typeface="+mn-lt"/>
            </a:endParaRPr>
          </a:p>
        </p:txBody>
      </p:sp>
      <p:pic>
        <p:nvPicPr>
          <p:cNvPr id="5123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3" y="214290"/>
            <a:ext cx="8643998" cy="52879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900" y="5559425"/>
            <a:ext cx="7394575" cy="11620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defRPr/>
            </a:pP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Centar izvrsnosti za obnovljive izvore energije – specijalizacija za bio masu u Industrijskoj zoni </a:t>
            </a:r>
            <a:r>
              <a:rPr lang="hr-HR" sz="2400" b="1" kern="1200" dirty="0" err="1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Bjeliš</a:t>
            </a: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 – Slavonski Brod</a:t>
            </a:r>
            <a:endParaRPr lang="hr-HR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>
              <a:defRPr/>
            </a:pPr>
            <a:endParaRPr lang="hr-HR" sz="24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285776"/>
            <a:ext cx="8913168" cy="158192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Centar izvrsnosti za obnovljive izvore energije – specijalizacija </a:t>
            </a:r>
            <a:b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</a:br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za bio masu u Industrijskoj zoni Bjeliš – Slavonski Brod</a:t>
            </a:r>
            <a:endParaRPr lang="hr-HR" sz="24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4294967295"/>
          </p:nvPr>
        </p:nvSpPr>
        <p:spPr>
          <a:xfrm>
            <a:off x="251520" y="1296144"/>
            <a:ext cx="8280400" cy="51332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Cilj projekta: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uspostava regionalne istraživačko – edukativne institucije za potporu poslovanju poduzetnika u području proizvodnje i prerade biomase, te opreme/postrojenja za preradu biomase. 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Procijenjena vrijednost infrastrukturne investicije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oko 2,3 mil EUR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Ministarstvo regionalnoga razvoja i fondova Europske unije će izradu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preostale projektne dokumentacije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procijenjene na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384.825,00 kn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su-financirati s 85%. </a:t>
            </a: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endParaRPr lang="hr-HR" sz="24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Kontakt osoba: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g. Dragan Jelić, Razvojna agencija CTR, 035/441-604, </a:t>
            </a:r>
            <a:r>
              <a:rPr lang="hr-HR" sz="24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  <a:hlinkClick r:id="rId2"/>
              </a:rPr>
              <a:t>ctr@ctr.hr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hr-HR" sz="24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</a:pPr>
            <a:endParaRPr lang="hr-H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smtClean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063" y="5786454"/>
            <a:ext cx="7908925" cy="804862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defRPr/>
            </a:pP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Izgradnja i opremanje pomorsko-inovacijskog centra </a:t>
            </a:r>
            <a:r>
              <a:rPr lang="hr-HR" sz="2400" b="1" kern="1200" dirty="0" err="1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iNAVIS</a:t>
            </a: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 u Šibeniku</a:t>
            </a:r>
            <a:endParaRPr lang="hr-HR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>
              <a:defRPr/>
            </a:pPr>
            <a:endParaRPr lang="hr-HR" sz="2400" dirty="0">
              <a:latin typeface="+mn-lt"/>
            </a:endParaRPr>
          </a:p>
        </p:txBody>
      </p:sp>
      <p:pic>
        <p:nvPicPr>
          <p:cNvPr id="7172" name="Picture Placeholder 4" descr="P7250260.JPG"/>
          <p:cNvPicPr>
            <a:picLocks noGrp="1"/>
          </p:cNvPicPr>
          <p:nvPr>
            <p:ph type="pic" idx="1"/>
          </p:nvPr>
        </p:nvPicPr>
        <p:blipFill>
          <a:blip r:embed="rId2"/>
          <a:srcRect t="24" b="24"/>
          <a:stretch>
            <a:fillRect/>
          </a:stretch>
        </p:blipFill>
        <p:spPr>
          <a:xfrm>
            <a:off x="214282" y="285728"/>
            <a:ext cx="8643998" cy="5322910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832" y="1"/>
            <a:ext cx="8301088" cy="1000108"/>
          </a:xfrm>
        </p:spPr>
        <p:txBody>
          <a:bodyPr/>
          <a:lstStyle/>
          <a:p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Izgradnja i opremanje pomorsko-inovacijskog centra </a:t>
            </a:r>
            <a:b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</a:br>
            <a:r>
              <a:rPr lang="hr-HR" sz="2400" b="1" dirty="0" smtClean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iNAVIS u Šibeniku</a:t>
            </a:r>
            <a:endParaRPr lang="hr-HR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443840"/>
            <a:ext cx="850112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Cilj projekta: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urediti i opremiti prostor namijenjen poticanju poduzetništva u sektoru aluminija te pomoć u razvoju tehnoloških inovacija i transfer znanja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Procijenjena vrijednost infrastrukturne investicije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: oko 1,2 mil EUR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Ministarstvo regionalnoga razvoja i fondova Europske unije će izradu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preostale projektne dokumentacije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, procijenjene na 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258.000,00 kn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, su-financirati s 85%</a:t>
            </a:r>
          </a:p>
          <a:p>
            <a:pPr algn="just">
              <a:spcBef>
                <a:spcPts val="600"/>
              </a:spcBef>
              <a:buClr>
                <a:srgbClr val="1C4C74"/>
              </a:buClr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</a:p>
          <a:p>
            <a:pPr algn="just">
              <a:buClr>
                <a:srgbClr val="1C4C74"/>
              </a:buCl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Kontakt osoba: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Drago Matić, Razvojna agencija Šibensko-kninske županije, 022/200-474, </a:t>
            </a:r>
            <a:r>
              <a:rPr lang="hr-HR" sz="24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  <a:hlinkClick r:id="rId2"/>
              </a:rPr>
              <a:t>drago.matic@rra-sibenik.hr</a:t>
            </a:r>
            <a:endParaRPr lang="hr-HR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dirty="0" smtClean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188" y="5786454"/>
            <a:ext cx="7877175" cy="804863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ClrTx/>
              <a:defRPr/>
            </a:pPr>
            <a:r>
              <a:rPr lang="hr-HR" sz="2400" b="1" kern="1200" dirty="0">
                <a:solidFill>
                  <a:srgbClr val="FFC000"/>
                </a:solidFill>
                <a:latin typeface="+mn-lt"/>
                <a:ea typeface="Calibri"/>
                <a:cs typeface="Times New Roman"/>
              </a:rPr>
              <a:t>Uređenje turističko-rekreacijskog centra Jezero-Ružica Grad – Hercegovac (I. faza)</a:t>
            </a:r>
            <a:endParaRPr lang="hr-HR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>
              <a:defRPr/>
            </a:pPr>
            <a:endParaRPr lang="hr-HR" sz="2400" dirty="0">
              <a:latin typeface="+mn-lt"/>
            </a:endParaRPr>
          </a:p>
        </p:txBody>
      </p:sp>
      <p:pic>
        <p:nvPicPr>
          <p:cNvPr id="5" name="Slika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8" r="758"/>
          <a:stretch>
            <a:fillRect/>
          </a:stretch>
        </p:blipFill>
        <p:spPr>
          <a:xfrm>
            <a:off x="357159" y="285728"/>
            <a:ext cx="8274080" cy="5273697"/>
          </a:xfrm>
          <a:effectLst>
            <a:outerShdw blurRad="50800" dist="25400" dir="5400000" algn="ctr" rotWithShape="0">
              <a:sysClr val="windowText" lastClr="000000">
                <a:alpha val="50000"/>
              </a:sysClr>
            </a:outerShdw>
          </a:effec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366&quot;&gt;&lt;/object&gt;&lt;object type=&quot;2&quot; unique_id=&quot;10367&quot;&gt;&lt;object type=&quot;3&quot; unique_id=&quot;10368&quot;&gt;&lt;property id=&quot;20148&quot; value=&quot;5&quot;/&gt;&lt;property id=&quot;20300&quot; value=&quot;Slide 1&quot;/&gt;&lt;property id=&quot;20307&quot; value=&quot;259&quot;/&gt;&lt;/object&gt;&lt;object type=&quot;3&quot; unique_id=&quot;10369&quot;&gt;&lt;property id=&quot;20148&quot; value=&quot;5&quot;/&gt;&lt;property id=&quot;20300&quot; value=&quot;Slide 2&quot;/&gt;&lt;property id=&quot;20307&quot; value=&quot;258&quot;/&gt;&lt;/object&gt;&lt;object type=&quot;3&quot; unique_id=&quot;10370&quot;&gt;&lt;property id=&quot;20148&quot; value=&quot;5&quot;/&gt;&lt;property id=&quot;20300&quot; value=&quot;Slide 3&quot;/&gt;&lt;property id=&quot;20307&quot; value=&quot;256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rrf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4485</TotalTime>
  <Words>1256</Words>
  <Application>Microsoft Office PowerPoint</Application>
  <PresentationFormat>On-screen Show (4:3)</PresentationFormat>
  <Paragraphs>112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mrrfeu</vt:lpstr>
      <vt:lpstr>Blank</vt:lpstr>
      <vt:lpstr>PowerPoint Presentation</vt:lpstr>
      <vt:lpstr>Program pripreme i provedbe razvojnih projekata prihvatljivih za financiranje iz fondova Europske unije</vt:lpstr>
      <vt:lpstr>1. potprogram - Priprema regionalnih razvojnih projekata</vt:lpstr>
      <vt:lpstr>Javni poziv za dostavu projektnih ideja</vt:lpstr>
      <vt:lpstr>PowerPoint Presentation</vt:lpstr>
      <vt:lpstr>Centar izvrsnosti za obnovljive izvore energije – specijalizacija  za bio masu u Industrijskoj zoni Bjeliš – Slavonski Brod</vt:lpstr>
      <vt:lpstr>PowerPoint Presentation</vt:lpstr>
      <vt:lpstr>Izgradnja i opremanje pomorsko-inovacijskog centra  iNAVIS u Šibeniku</vt:lpstr>
      <vt:lpstr>PowerPoint Presentation</vt:lpstr>
      <vt:lpstr>Uređenje turističko-rekreacijskog centra Jezero-Ružica Grad – Hercegovac (I. faza) </vt:lpstr>
      <vt:lpstr>PowerPoint Presentation</vt:lpstr>
      <vt:lpstr>Slatkovodni akvarij i Muzej o rijekama, Karlovac</vt:lpstr>
      <vt:lpstr>PowerPoint Presentation</vt:lpstr>
      <vt:lpstr>Stvaranje preduvjeta za održivu podršku razvoju konkurentnosti gospodarstva i za daljnji razvoj tehnološke infrastrukture u Sjeverozapadnoj Hrvatskoj – Rekonstrukcija dvorca Bračak</vt:lpstr>
      <vt:lpstr>PowerPoint Presentation</vt:lpstr>
      <vt:lpstr>Stvaranje preduvjeta za održivu podršku razvoju konkurentnosti gospodarstva  i za daljnji razvoj tehnološke infrastrukture u Sjeverozapadnoj Hrvatskoj –  Centar znanja Čakovec</vt:lpstr>
      <vt:lpstr>PowerPoint Presentation</vt:lpstr>
      <vt:lpstr>Stvaranje preduvjeta za održivu podršku razvoju konkurentnosti gospodarstva  i za daljnji razvoj tehnološke infrastrukture u Sjeverozapadnoj  Hrvatskoj – Razvojni centar i tehnološki park Križevci </vt:lpstr>
      <vt:lpstr>Financijski okvir projekata</vt:lpstr>
      <vt:lpstr>Tehnička pomoć za pripremu projekata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</dc:creator>
  <cp:lastModifiedBy>Anja Celio Cega</cp:lastModifiedBy>
  <cp:revision>122</cp:revision>
  <cp:lastPrinted>2012-11-13T11:20:06Z</cp:lastPrinted>
  <dcterms:created xsi:type="dcterms:W3CDTF">2012-05-11T13:49:40Z</dcterms:created>
  <dcterms:modified xsi:type="dcterms:W3CDTF">2013-04-04T08:20:58Z</dcterms:modified>
</cp:coreProperties>
</file>